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18"/>
  </p:normalViewPr>
  <p:slideViewPr>
    <p:cSldViewPr snapToGrid="0">
      <p:cViewPr varScale="1">
        <p:scale>
          <a:sx n="150" d="100"/>
          <a:sy n="150" d="100"/>
        </p:scale>
        <p:origin x="328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fc44ed39c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fc44ed39c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14984e7aa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14984e7aa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14984e7aa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a14984e7aa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10ce136c9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a10ce136c9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a1242a80c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a1242a80c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a10ce136c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a10ce136c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19491a60a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a19491a60a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19491a60a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a19491a60a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a17785cf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a17785cf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a19491a60a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a19491a60a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14984e7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14984e7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a14984e7a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a14984e7a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a14984e7a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a14984e7a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14984e7a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a14984e7a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14984e7a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a14984e7a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14984e7a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a14984e7a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14984e7aa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14984e7aa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14984e7aa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a14984e7aa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Slide 1">
  <p:cSld name="Divider Slide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493776" y="1117997"/>
            <a:ext cx="49788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lv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493776" y="2977753"/>
            <a:ext cx="49788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2500"/>
              <a:buNone/>
              <a:defRPr sz="21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53" name="Google Shape;53;p13" descr="University at Buffalo, The State University of New York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" y="240859"/>
            <a:ext cx="3600453" cy="26702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493776" y="2976372"/>
            <a:ext cx="4978800" cy="12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2500"/>
              <a:buNone/>
              <a:defRPr sz="21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493776" y="1117854"/>
            <a:ext cx="4978800" cy="17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lv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8" name="Google Shape;58;p14" descr="University at Buffalo, The State University of New York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01" y="4530997"/>
            <a:ext cx="3600445" cy="26686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biorender.com/illustrations/690dfc2ef80dd0ae40f3067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hyperlink" Target="http://drive.google.com/file/d/11PHxiGYFCFtCk7xm60Szfz0hpZgEo8iT/view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app.biorender.com/illustrations/690e1f16df95131d839af75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249100" y="185375"/>
            <a:ext cx="8688000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5BBB"/>
                </a:solidFill>
              </a:rPr>
              <a:t>Coarse-grained Simulation of ssRNA</a:t>
            </a:r>
            <a:endParaRPr sz="3600" b="1">
              <a:solidFill>
                <a:srgbClr val="005BBB"/>
              </a:solidFill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249100" y="802950"/>
            <a:ext cx="8688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C9AFF"/>
                </a:solidFill>
              </a:rPr>
              <a:t>Structural Ensemble, Ion Atmosphere, Phase Separation</a:t>
            </a:r>
            <a:endParaRPr sz="2400" b="1">
              <a:solidFill>
                <a:srgbClr val="3C9AFF"/>
              </a:solidFill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6251500" y="2422400"/>
            <a:ext cx="2703000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5BBB"/>
                </a:solidFill>
              </a:rPr>
              <a:t>Peter Zhang</a:t>
            </a:r>
            <a:endParaRPr sz="1600" b="1">
              <a:solidFill>
                <a:srgbClr val="005BBB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5BBB"/>
                </a:solidFill>
              </a:rPr>
              <a:t>MDAnalysis UGM 2025</a:t>
            </a:r>
            <a:endParaRPr sz="1600" b="1">
              <a:solidFill>
                <a:srgbClr val="005BBB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5BBB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5BBB"/>
              </a:solidFill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6234100" y="3486150"/>
            <a:ext cx="2737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5BBB"/>
                </a:solidFill>
              </a:rPr>
              <a:t>Department of Chemistry</a:t>
            </a:r>
            <a:endParaRPr sz="1600">
              <a:solidFill>
                <a:srgbClr val="005BB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5BB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5BBB"/>
                </a:solidFill>
              </a:rPr>
              <a:t>University at Buffalo</a:t>
            </a:r>
            <a:endParaRPr sz="1600">
              <a:solidFill>
                <a:srgbClr val="005BB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5BB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5BBB"/>
                </a:solidFill>
              </a:rPr>
              <a:t>November 12, 2025</a:t>
            </a:r>
            <a:endParaRPr sz="1600">
              <a:solidFill>
                <a:srgbClr val="005BBB"/>
              </a:solidFill>
            </a:endParaRPr>
          </a:p>
        </p:txBody>
      </p:sp>
      <p:pic>
        <p:nvPicPr>
          <p:cNvPr id="68" name="Google Shape;68;p15" title="talk-title-sli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00" y="1619750"/>
            <a:ext cx="5324475" cy="31946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70" name="Google Shape;170;p24" title="ion-visualization-sche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697" y="2863397"/>
            <a:ext cx="2530101" cy="215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146100" y="409450"/>
            <a:ext cx="88518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5BBB"/>
                </a:solidFill>
              </a:rPr>
              <a:t>Helical Structure Induce Helical Ion Atmosphere</a:t>
            </a:r>
            <a:endParaRPr sz="2400" b="1">
              <a:solidFill>
                <a:srgbClr val="005BBB"/>
              </a:solidFill>
            </a:endParaRPr>
          </a:p>
        </p:txBody>
      </p:sp>
      <p:pic>
        <p:nvPicPr>
          <p:cNvPr id="172" name="Google Shape;172;p24" title="rA30-ion-atmospher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2" y="1249375"/>
            <a:ext cx="3265730" cy="35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702999" y="717925"/>
            <a:ext cx="1811499" cy="2323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24"/>
          <p:cNvGrpSpPr/>
          <p:nvPr/>
        </p:nvGrpSpPr>
        <p:grpSpPr>
          <a:xfrm>
            <a:off x="6506925" y="1370825"/>
            <a:ext cx="730025" cy="2312700"/>
            <a:chOff x="6506925" y="1370825"/>
            <a:chExt cx="730025" cy="2312700"/>
          </a:xfrm>
        </p:grpSpPr>
        <p:cxnSp>
          <p:nvCxnSpPr>
            <p:cNvPr id="175" name="Google Shape;175;p24"/>
            <p:cNvCxnSpPr/>
            <p:nvPr/>
          </p:nvCxnSpPr>
          <p:spPr>
            <a:xfrm rot="10800000">
              <a:off x="6516950" y="1370825"/>
              <a:ext cx="0" cy="2312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24"/>
            <p:cNvCxnSpPr/>
            <p:nvPr/>
          </p:nvCxnSpPr>
          <p:spPr>
            <a:xfrm>
              <a:off x="6516950" y="1906000"/>
              <a:ext cx="720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7" name="Google Shape;177;p24"/>
            <p:cNvCxnSpPr/>
            <p:nvPr/>
          </p:nvCxnSpPr>
          <p:spPr>
            <a:xfrm>
              <a:off x="6516950" y="2308492"/>
              <a:ext cx="720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8" name="Google Shape;178;p24"/>
            <p:cNvCxnSpPr/>
            <p:nvPr/>
          </p:nvCxnSpPr>
          <p:spPr>
            <a:xfrm>
              <a:off x="6516950" y="2710983"/>
              <a:ext cx="720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9" name="Google Shape;179;p24"/>
            <p:cNvCxnSpPr/>
            <p:nvPr/>
          </p:nvCxnSpPr>
          <p:spPr>
            <a:xfrm>
              <a:off x="6506925" y="3113475"/>
              <a:ext cx="720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80" name="Google Shape;180;p24"/>
          <p:cNvGrpSpPr/>
          <p:nvPr/>
        </p:nvGrpSpPr>
        <p:grpSpPr>
          <a:xfrm>
            <a:off x="6574075" y="1765725"/>
            <a:ext cx="2447075" cy="1463952"/>
            <a:chOff x="6574075" y="1765725"/>
            <a:chExt cx="2447075" cy="1463952"/>
          </a:xfrm>
        </p:grpSpPr>
        <p:cxnSp>
          <p:nvCxnSpPr>
            <p:cNvPr id="181" name="Google Shape;181;p24"/>
            <p:cNvCxnSpPr/>
            <p:nvPr/>
          </p:nvCxnSpPr>
          <p:spPr>
            <a:xfrm rot="10800000">
              <a:off x="6709825" y="1965125"/>
              <a:ext cx="1067700" cy="0"/>
            </a:xfrm>
            <a:prstGeom prst="straightConnector1">
              <a:avLst/>
            </a:prstGeom>
            <a:noFill/>
            <a:ln w="9525" cap="flat" cmpd="sng">
              <a:solidFill>
                <a:srgbClr val="E0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2" name="Google Shape;182;p24"/>
            <p:cNvSpPr txBox="1"/>
            <p:nvPr/>
          </p:nvSpPr>
          <p:spPr>
            <a:xfrm>
              <a:off x="7777650" y="1765725"/>
              <a:ext cx="12435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E06666"/>
                  </a:solidFill>
                </a:rPr>
                <a:t>Outer-sphere</a:t>
              </a:r>
              <a:endParaRPr sz="1300">
                <a:solidFill>
                  <a:srgbClr val="E06666"/>
                </a:solidFill>
              </a:endParaRPr>
            </a:p>
          </p:txBody>
        </p:sp>
        <p:cxnSp>
          <p:nvCxnSpPr>
            <p:cNvPr id="183" name="Google Shape;183;p24"/>
            <p:cNvCxnSpPr/>
            <p:nvPr/>
          </p:nvCxnSpPr>
          <p:spPr>
            <a:xfrm rot="10800000">
              <a:off x="6574075" y="2265798"/>
              <a:ext cx="1226700" cy="0"/>
            </a:xfrm>
            <a:prstGeom prst="straightConnector1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4" name="Google Shape;184;p24"/>
            <p:cNvSpPr txBox="1"/>
            <p:nvPr/>
          </p:nvSpPr>
          <p:spPr>
            <a:xfrm>
              <a:off x="7777650" y="2066398"/>
              <a:ext cx="12435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CC0000"/>
                  </a:solidFill>
                </a:rPr>
                <a:t>Inner-sphere</a:t>
              </a:r>
              <a:endParaRPr sz="1300">
                <a:solidFill>
                  <a:srgbClr val="CC0000"/>
                </a:solidFill>
              </a:endParaRPr>
            </a:p>
          </p:txBody>
        </p:sp>
        <p:grpSp>
          <p:nvGrpSpPr>
            <p:cNvPr id="185" name="Google Shape;185;p24"/>
            <p:cNvGrpSpPr/>
            <p:nvPr/>
          </p:nvGrpSpPr>
          <p:grpSpPr>
            <a:xfrm>
              <a:off x="6733075" y="2880477"/>
              <a:ext cx="2288075" cy="349200"/>
              <a:chOff x="6716525" y="2187352"/>
              <a:chExt cx="2288075" cy="349200"/>
            </a:xfrm>
          </p:grpSpPr>
          <p:cxnSp>
            <p:nvCxnSpPr>
              <p:cNvPr id="186" name="Google Shape;186;p24"/>
              <p:cNvCxnSpPr/>
              <p:nvPr/>
            </p:nvCxnSpPr>
            <p:spPr>
              <a:xfrm rot="10800000">
                <a:off x="6716525" y="2386752"/>
                <a:ext cx="1067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0666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87" name="Google Shape;187;p24"/>
              <p:cNvSpPr txBox="1"/>
              <p:nvPr/>
            </p:nvSpPr>
            <p:spPr>
              <a:xfrm>
                <a:off x="7761100" y="2187352"/>
                <a:ext cx="1243500" cy="34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E06666"/>
                    </a:solidFill>
                  </a:rPr>
                  <a:t>Outer-sphere</a:t>
                </a:r>
                <a:endParaRPr sz="1300">
                  <a:solidFill>
                    <a:srgbClr val="E06666"/>
                  </a:solidFill>
                </a:endParaRPr>
              </a:p>
            </p:txBody>
          </p:sp>
        </p:grpSp>
        <p:grpSp>
          <p:nvGrpSpPr>
            <p:cNvPr id="188" name="Google Shape;188;p24"/>
            <p:cNvGrpSpPr/>
            <p:nvPr/>
          </p:nvGrpSpPr>
          <p:grpSpPr>
            <a:xfrm>
              <a:off x="6574075" y="2583170"/>
              <a:ext cx="2447075" cy="349200"/>
              <a:chOff x="6634825" y="3041548"/>
              <a:chExt cx="2447075" cy="349200"/>
            </a:xfrm>
          </p:grpSpPr>
          <p:cxnSp>
            <p:nvCxnSpPr>
              <p:cNvPr id="189" name="Google Shape;189;p24"/>
              <p:cNvCxnSpPr/>
              <p:nvPr/>
            </p:nvCxnSpPr>
            <p:spPr>
              <a:xfrm rot="10800000">
                <a:off x="6634825" y="3240948"/>
                <a:ext cx="122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90" name="Google Shape;190;p24"/>
              <p:cNvSpPr txBox="1"/>
              <p:nvPr/>
            </p:nvSpPr>
            <p:spPr>
              <a:xfrm>
                <a:off x="7838400" y="3041548"/>
                <a:ext cx="1243500" cy="34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CC0000"/>
                    </a:solidFill>
                  </a:rPr>
                  <a:t>Inner-sphere</a:t>
                </a:r>
                <a:endParaRPr sz="1300">
                  <a:solidFill>
                    <a:srgbClr val="CC0000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96" name="Google Shape;196;p25" title="unstacked-state-ion-atmosphere-sche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275" y="1469814"/>
            <a:ext cx="2550299" cy="176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 title="rA-rU-ion-atmosphere-result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850" y="1143975"/>
            <a:ext cx="3421444" cy="330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 title="ion-partitioning-result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9551" y="1361188"/>
            <a:ext cx="2336687" cy="29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205813" y="4447150"/>
            <a:ext cx="340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5BBB"/>
                </a:solidFill>
              </a:rPr>
              <a:t>Sequence-dependent Mg</a:t>
            </a:r>
            <a:r>
              <a:rPr lang="en" sz="1600" baseline="30000">
                <a:solidFill>
                  <a:srgbClr val="005BBB"/>
                </a:solidFill>
              </a:rPr>
              <a:t>2+</a:t>
            </a:r>
            <a:r>
              <a:rPr lang="en" sz="1600">
                <a:solidFill>
                  <a:srgbClr val="005BBB"/>
                </a:solidFill>
              </a:rPr>
              <a:t> binding</a:t>
            </a:r>
            <a:endParaRPr sz="1600">
              <a:solidFill>
                <a:srgbClr val="005BBB"/>
              </a:solidFill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146100" y="409450"/>
            <a:ext cx="88518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5BBB"/>
                </a:solidFill>
              </a:rPr>
              <a:t>rU30 Attracts More Inner-sphere Mg</a:t>
            </a:r>
            <a:r>
              <a:rPr lang="en" sz="2400" b="1" baseline="30000">
                <a:solidFill>
                  <a:srgbClr val="005BBB"/>
                </a:solidFill>
              </a:rPr>
              <a:t>2+ </a:t>
            </a:r>
            <a:endParaRPr sz="2400" b="1">
              <a:solidFill>
                <a:srgbClr val="005BB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06" name="Google Shape;206;p26"/>
          <p:cNvSpPr txBox="1"/>
          <p:nvPr/>
        </p:nvSpPr>
        <p:spPr>
          <a:xfrm>
            <a:off x="887100" y="408750"/>
            <a:ext cx="73698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5BBB"/>
                </a:solidFill>
              </a:rPr>
              <a:t>ssRNA Structures Collapse at High Temperature</a:t>
            </a:r>
            <a:endParaRPr sz="2400" b="1">
              <a:solidFill>
                <a:srgbClr val="005BBB"/>
              </a:solidFill>
            </a:endParaRPr>
          </a:p>
        </p:txBody>
      </p:sp>
      <p:pic>
        <p:nvPicPr>
          <p:cNvPr id="207" name="Google Shape;207;p26" title="Rg_trend_tem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54" y="1620038"/>
            <a:ext cx="4662175" cy="26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 title="ion-atmospher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324" y="1489238"/>
            <a:ext cx="2988575" cy="2877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14" name="Google Shape;214;p27"/>
          <p:cNvSpPr txBox="1"/>
          <p:nvPr/>
        </p:nvSpPr>
        <p:spPr>
          <a:xfrm>
            <a:off x="436225" y="425325"/>
            <a:ext cx="83961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5BBB"/>
                </a:solidFill>
              </a:rPr>
              <a:t>ssRNAs Ion Atmosphere Collapse at High Temperature</a:t>
            </a:r>
            <a:endParaRPr sz="2400" b="1">
              <a:solidFill>
                <a:srgbClr val="005BBB"/>
              </a:solidFill>
            </a:endParaRPr>
          </a:p>
        </p:txBody>
      </p:sp>
      <p:pic>
        <p:nvPicPr>
          <p:cNvPr id="215" name="Google Shape;215;p27" title="2D-projection-temp-ion-atmosphe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950" y="1252925"/>
            <a:ext cx="4629376" cy="2796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27"/>
          <p:cNvGrpSpPr/>
          <p:nvPr/>
        </p:nvGrpSpPr>
        <p:grpSpPr>
          <a:xfrm>
            <a:off x="776599" y="1252937"/>
            <a:ext cx="3218927" cy="2957626"/>
            <a:chOff x="5360599" y="1429174"/>
            <a:chExt cx="3218927" cy="2957626"/>
          </a:xfrm>
        </p:grpSpPr>
        <p:pic>
          <p:nvPicPr>
            <p:cNvPr id="217" name="Google Shape;217;p27" title="Temp-ion-partition-trend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60599" y="1429174"/>
              <a:ext cx="3218927" cy="2681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27"/>
            <p:cNvSpPr txBox="1"/>
            <p:nvPr/>
          </p:nvSpPr>
          <p:spPr>
            <a:xfrm>
              <a:off x="5733650" y="4110800"/>
              <a:ext cx="28458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Error bars showing the standard deviation</a:t>
              </a:r>
              <a:endParaRPr sz="11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24" name="Google Shape;224;p28"/>
          <p:cNvSpPr txBox="1"/>
          <p:nvPr/>
        </p:nvSpPr>
        <p:spPr>
          <a:xfrm>
            <a:off x="436225" y="425325"/>
            <a:ext cx="8251200" cy="8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5BBB"/>
                </a:solidFill>
              </a:rPr>
              <a:t>Phase Separation with Lower Critical Solution Temperatures</a:t>
            </a:r>
            <a:endParaRPr sz="2400" b="1">
              <a:solidFill>
                <a:srgbClr val="005BBB"/>
              </a:solidFill>
            </a:endParaRPr>
          </a:p>
        </p:txBody>
      </p:sp>
      <p:pic>
        <p:nvPicPr>
          <p:cNvPr id="225" name="Google Shape;225;p28" title="T20-rA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75" y="1763900"/>
            <a:ext cx="1988269" cy="1988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/>
        </p:nvSpPr>
        <p:spPr>
          <a:xfrm>
            <a:off x="735414" y="3708875"/>
            <a:ext cx="73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C9AFF"/>
                </a:solidFill>
              </a:rPr>
              <a:t>20 °C</a:t>
            </a:r>
            <a:endParaRPr sz="1600" b="1">
              <a:solidFill>
                <a:srgbClr val="3C9AFF"/>
              </a:solidFill>
            </a:endParaRPr>
          </a:p>
        </p:txBody>
      </p:sp>
      <p:pic>
        <p:nvPicPr>
          <p:cNvPr id="227" name="Google Shape;227;p28" title="T60-rA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620" y="1763900"/>
            <a:ext cx="1951364" cy="195134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/>
        </p:nvSpPr>
        <p:spPr>
          <a:xfrm>
            <a:off x="2581889" y="3708875"/>
            <a:ext cx="73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6B26B"/>
                </a:solidFill>
              </a:rPr>
              <a:t>60 °C</a:t>
            </a:r>
            <a:endParaRPr sz="1600" b="1">
              <a:solidFill>
                <a:srgbClr val="F6B26B"/>
              </a:solidFill>
            </a:endParaRPr>
          </a:p>
        </p:txBody>
      </p:sp>
      <p:pic>
        <p:nvPicPr>
          <p:cNvPr id="229" name="Google Shape;229;p28" title="T100-rA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7450" y="1810046"/>
            <a:ext cx="1895994" cy="189597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/>
          <p:nvPr/>
        </p:nvSpPr>
        <p:spPr>
          <a:xfrm>
            <a:off x="4392012" y="3708875"/>
            <a:ext cx="846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E06666"/>
                </a:solidFill>
              </a:rPr>
              <a:t>100 °C</a:t>
            </a:r>
            <a:endParaRPr sz="1600" b="1">
              <a:solidFill>
                <a:srgbClr val="E06666"/>
              </a:solidFill>
            </a:endParaRPr>
          </a:p>
        </p:txBody>
      </p:sp>
      <p:grpSp>
        <p:nvGrpSpPr>
          <p:cNvPr id="231" name="Google Shape;231;p28"/>
          <p:cNvGrpSpPr/>
          <p:nvPr/>
        </p:nvGrpSpPr>
        <p:grpSpPr>
          <a:xfrm>
            <a:off x="5797513" y="1316026"/>
            <a:ext cx="3284187" cy="3714873"/>
            <a:chOff x="5797513" y="1316026"/>
            <a:chExt cx="3284187" cy="3714873"/>
          </a:xfrm>
        </p:grpSpPr>
        <p:grpSp>
          <p:nvGrpSpPr>
            <p:cNvPr id="232" name="Google Shape;232;p28"/>
            <p:cNvGrpSpPr/>
            <p:nvPr/>
          </p:nvGrpSpPr>
          <p:grpSpPr>
            <a:xfrm>
              <a:off x="5797513" y="1316026"/>
              <a:ext cx="2226876" cy="3714873"/>
              <a:chOff x="6017100" y="1341951"/>
              <a:chExt cx="2226876" cy="3714873"/>
            </a:xfrm>
          </p:grpSpPr>
          <p:pic>
            <p:nvPicPr>
              <p:cNvPr id="233" name="Google Shape;233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017100" y="3260825"/>
                <a:ext cx="2226876" cy="17959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" name="Google Shape;234;p28" title="ssRNA-phase-diagram-50uM.png"/>
              <p:cNvPicPr preferRelativeResize="0"/>
              <p:nvPr/>
            </p:nvPicPr>
            <p:blipFill rotWithShape="1">
              <a:blip r:embed="rId7">
                <a:alphaModFix/>
              </a:blip>
              <a:srcRect t="8983" r="4278"/>
              <a:stretch/>
            </p:blipFill>
            <p:spPr>
              <a:xfrm>
                <a:off x="6105187" y="1341951"/>
                <a:ext cx="2050725" cy="1863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5" name="Google Shape;235;p28"/>
            <p:cNvSpPr txBox="1"/>
            <p:nvPr/>
          </p:nvSpPr>
          <p:spPr>
            <a:xfrm>
              <a:off x="7934200" y="1882750"/>
              <a:ext cx="1147500" cy="43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5BBB"/>
                  </a:solidFill>
                </a:rPr>
                <a:t>Simulation</a:t>
              </a:r>
              <a:endParaRPr sz="1600">
                <a:solidFill>
                  <a:srgbClr val="005BBB"/>
                </a:solidFill>
              </a:endParaRPr>
            </a:p>
          </p:txBody>
        </p:sp>
        <p:sp>
          <p:nvSpPr>
            <p:cNvPr id="236" name="Google Shape;236;p28"/>
            <p:cNvSpPr txBox="1"/>
            <p:nvPr/>
          </p:nvSpPr>
          <p:spPr>
            <a:xfrm>
              <a:off x="8162500" y="3625425"/>
              <a:ext cx="690900" cy="43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5BBB"/>
                  </a:solidFill>
                </a:rPr>
                <a:t>Exp.</a:t>
              </a:r>
              <a:endParaRPr sz="1600">
                <a:solidFill>
                  <a:srgbClr val="005BBB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>
            <a:off x="932300" y="2413300"/>
            <a:ext cx="7211400" cy="70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9"/>
          <p:cNvSpPr/>
          <p:nvPr/>
        </p:nvSpPr>
        <p:spPr>
          <a:xfrm>
            <a:off x="932300" y="1176950"/>
            <a:ext cx="7211400" cy="70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44" name="Google Shape;244;p29"/>
          <p:cNvSpPr txBox="1"/>
          <p:nvPr/>
        </p:nvSpPr>
        <p:spPr>
          <a:xfrm>
            <a:off x="436225" y="425325"/>
            <a:ext cx="8251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5BBB"/>
                </a:solidFill>
              </a:rPr>
              <a:t>Conclusions</a:t>
            </a:r>
            <a:endParaRPr sz="2400" b="1">
              <a:solidFill>
                <a:srgbClr val="005BBB"/>
              </a:solidFill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910338" y="1176950"/>
            <a:ext cx="7323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5BBB"/>
                </a:solidFill>
              </a:rPr>
              <a:t>ssRNA chains compact as diffusive ions migrate inward and form inner-sphere coordination with the phosphate backbone.</a:t>
            </a:r>
            <a:endParaRPr sz="1600">
              <a:solidFill>
                <a:srgbClr val="005BBB"/>
              </a:solidFill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910338" y="2429488"/>
            <a:ext cx="7323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</a:rPr>
              <a:t>Chain compaction and increased inner-sphere ion binding drive lower-critical solution temperature (LCST)-type phase separation.</a:t>
            </a:r>
            <a:endParaRPr sz="1600">
              <a:solidFill>
                <a:srgbClr val="CCCCCC"/>
              </a:solidFill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900163" y="3782748"/>
            <a:ext cx="7323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5BBB"/>
                </a:solidFill>
              </a:rPr>
              <a:t>RNA phase separation at higher temperatures may be functionally relevant for RNA catalysis in organisms that thrive under extreme conditions.</a:t>
            </a:r>
            <a:endParaRPr sz="1600">
              <a:solidFill>
                <a:srgbClr val="005BBB"/>
              </a:solidFill>
            </a:endParaRPr>
          </a:p>
        </p:txBody>
      </p:sp>
      <p:sp>
        <p:nvSpPr>
          <p:cNvPr id="248" name="Google Shape;248;p29"/>
          <p:cNvSpPr/>
          <p:nvPr/>
        </p:nvSpPr>
        <p:spPr>
          <a:xfrm rot="5400000">
            <a:off x="4335200" y="1918575"/>
            <a:ext cx="405600" cy="46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932300" y="3782723"/>
            <a:ext cx="7211400" cy="70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9"/>
          <p:cNvSpPr/>
          <p:nvPr/>
        </p:nvSpPr>
        <p:spPr>
          <a:xfrm rot="5400000">
            <a:off x="4335200" y="3287998"/>
            <a:ext cx="405600" cy="46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1" name="Google Shape;251;p29"/>
          <p:cNvCxnSpPr/>
          <p:nvPr/>
        </p:nvCxnSpPr>
        <p:spPr>
          <a:xfrm>
            <a:off x="788075" y="3268100"/>
            <a:ext cx="750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52" name="Google Shape;252;p29"/>
          <p:cNvSpPr txBox="1"/>
          <p:nvPr/>
        </p:nvSpPr>
        <p:spPr>
          <a:xfrm>
            <a:off x="932288" y="3798935"/>
            <a:ext cx="7323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</a:rPr>
              <a:t>What roles do </a:t>
            </a:r>
            <a:r>
              <a:rPr lang="en" sz="1600" b="1" i="1">
                <a:solidFill>
                  <a:srgbClr val="D9D9D9"/>
                </a:solidFill>
              </a:rPr>
              <a:t>chain flexibility</a:t>
            </a:r>
            <a:r>
              <a:rPr lang="en" sz="1600">
                <a:solidFill>
                  <a:srgbClr val="D9D9D9"/>
                </a:solidFill>
              </a:rPr>
              <a:t> and </a:t>
            </a:r>
            <a:r>
              <a:rPr lang="en" sz="1600" b="1" i="1">
                <a:solidFill>
                  <a:srgbClr val="D9D9D9"/>
                </a:solidFill>
              </a:rPr>
              <a:t>ion dynamics</a:t>
            </a:r>
            <a:r>
              <a:rPr lang="en" sz="1600">
                <a:solidFill>
                  <a:srgbClr val="D9D9D9"/>
                </a:solidFill>
              </a:rPr>
              <a:t> play in modulating RNA reactivity and condensate behavior at elevated temperatures?</a:t>
            </a:r>
            <a:endParaRPr sz="16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/>
          <p:nvPr/>
        </p:nvSpPr>
        <p:spPr>
          <a:xfrm>
            <a:off x="932300" y="2413300"/>
            <a:ext cx="7211400" cy="70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0"/>
          <p:cNvSpPr/>
          <p:nvPr/>
        </p:nvSpPr>
        <p:spPr>
          <a:xfrm>
            <a:off x="932300" y="1176950"/>
            <a:ext cx="7211400" cy="70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60" name="Google Shape;260;p30"/>
          <p:cNvSpPr txBox="1"/>
          <p:nvPr/>
        </p:nvSpPr>
        <p:spPr>
          <a:xfrm>
            <a:off x="436225" y="425325"/>
            <a:ext cx="8251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5BBB"/>
                </a:solidFill>
              </a:rPr>
              <a:t>Conclusions</a:t>
            </a:r>
            <a:endParaRPr sz="2400" b="1">
              <a:solidFill>
                <a:srgbClr val="005BBB"/>
              </a:solidFill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910338" y="1176950"/>
            <a:ext cx="7323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5BBB"/>
                </a:solidFill>
              </a:rPr>
              <a:t>ssRNA chains compact as diffusive ions migrate inward and form inner-sphere coordination with the phosphate backbone.</a:t>
            </a:r>
            <a:endParaRPr sz="1600">
              <a:solidFill>
                <a:srgbClr val="005BBB"/>
              </a:solidFill>
            </a:endParaRPr>
          </a:p>
        </p:txBody>
      </p:sp>
      <p:sp>
        <p:nvSpPr>
          <p:cNvPr id="262" name="Google Shape;262;p30"/>
          <p:cNvSpPr txBox="1"/>
          <p:nvPr/>
        </p:nvSpPr>
        <p:spPr>
          <a:xfrm>
            <a:off x="910338" y="2429488"/>
            <a:ext cx="7323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5BBB"/>
                </a:solidFill>
              </a:rPr>
              <a:t>Chain compaction and increased inner-sphere ion binding drive lower-critical solution temperature (LCST)-type phase separation.</a:t>
            </a:r>
            <a:endParaRPr sz="1600">
              <a:solidFill>
                <a:srgbClr val="005BBB"/>
              </a:solidFill>
            </a:endParaRPr>
          </a:p>
        </p:txBody>
      </p:sp>
      <p:sp>
        <p:nvSpPr>
          <p:cNvPr id="263" name="Google Shape;263;p30"/>
          <p:cNvSpPr/>
          <p:nvPr/>
        </p:nvSpPr>
        <p:spPr>
          <a:xfrm rot="5400000">
            <a:off x="4335200" y="1918575"/>
            <a:ext cx="405600" cy="46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9A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0"/>
          <p:cNvSpPr txBox="1"/>
          <p:nvPr/>
        </p:nvSpPr>
        <p:spPr>
          <a:xfrm>
            <a:off x="900163" y="3782748"/>
            <a:ext cx="7323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5BBB"/>
                </a:solidFill>
              </a:rPr>
              <a:t>RNA phase separation at higher temperatures may be functionally relevant for RNA catalysis in organisms that thrive under extreme conditions.</a:t>
            </a:r>
            <a:endParaRPr sz="1600">
              <a:solidFill>
                <a:srgbClr val="005BBB"/>
              </a:solidFill>
            </a:endParaRPr>
          </a:p>
        </p:txBody>
      </p:sp>
      <p:sp>
        <p:nvSpPr>
          <p:cNvPr id="265" name="Google Shape;265;p30"/>
          <p:cNvSpPr/>
          <p:nvPr/>
        </p:nvSpPr>
        <p:spPr>
          <a:xfrm>
            <a:off x="932300" y="3782723"/>
            <a:ext cx="7211400" cy="70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0"/>
          <p:cNvSpPr/>
          <p:nvPr/>
        </p:nvSpPr>
        <p:spPr>
          <a:xfrm rot="5400000">
            <a:off x="4335200" y="3287998"/>
            <a:ext cx="405600" cy="46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7" name="Google Shape;267;p30"/>
          <p:cNvCxnSpPr/>
          <p:nvPr/>
        </p:nvCxnSpPr>
        <p:spPr>
          <a:xfrm>
            <a:off x="788075" y="3268100"/>
            <a:ext cx="750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68" name="Google Shape;268;p30"/>
          <p:cNvSpPr txBox="1"/>
          <p:nvPr/>
        </p:nvSpPr>
        <p:spPr>
          <a:xfrm>
            <a:off x="932288" y="3798935"/>
            <a:ext cx="7323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</a:rPr>
              <a:t>What roles do </a:t>
            </a:r>
            <a:r>
              <a:rPr lang="en" sz="1600" b="1" i="1">
                <a:solidFill>
                  <a:srgbClr val="D9D9D9"/>
                </a:solidFill>
              </a:rPr>
              <a:t>chain flexibility</a:t>
            </a:r>
            <a:r>
              <a:rPr lang="en" sz="1600">
                <a:solidFill>
                  <a:srgbClr val="D9D9D9"/>
                </a:solidFill>
              </a:rPr>
              <a:t> and </a:t>
            </a:r>
            <a:r>
              <a:rPr lang="en" sz="1600" b="1" i="1">
                <a:solidFill>
                  <a:srgbClr val="D9D9D9"/>
                </a:solidFill>
              </a:rPr>
              <a:t>ion dynamics</a:t>
            </a:r>
            <a:r>
              <a:rPr lang="en" sz="1600">
                <a:solidFill>
                  <a:srgbClr val="D9D9D9"/>
                </a:solidFill>
              </a:rPr>
              <a:t> play in modulating RNA reactivity and condensate behavior at elevated temperatures?</a:t>
            </a:r>
            <a:endParaRPr sz="16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/>
          <p:nvPr/>
        </p:nvSpPr>
        <p:spPr>
          <a:xfrm>
            <a:off x="932300" y="2413300"/>
            <a:ext cx="7211400" cy="70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1"/>
          <p:cNvSpPr/>
          <p:nvPr/>
        </p:nvSpPr>
        <p:spPr>
          <a:xfrm>
            <a:off x="932300" y="1176950"/>
            <a:ext cx="7211400" cy="70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76" name="Google Shape;276;p31"/>
          <p:cNvSpPr txBox="1"/>
          <p:nvPr/>
        </p:nvSpPr>
        <p:spPr>
          <a:xfrm>
            <a:off x="436225" y="425325"/>
            <a:ext cx="8251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5BBB"/>
                </a:solidFill>
              </a:rPr>
              <a:t>Conclusions</a:t>
            </a:r>
            <a:endParaRPr sz="2400" b="1">
              <a:solidFill>
                <a:srgbClr val="005BBB"/>
              </a:solidFill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910338" y="1176950"/>
            <a:ext cx="7323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5BBB"/>
                </a:solidFill>
              </a:rPr>
              <a:t>ssRNA chains compact as diffusive ions migrate inward and form inner-sphere coordination with the phosphate backbone.</a:t>
            </a:r>
            <a:endParaRPr sz="1600">
              <a:solidFill>
                <a:srgbClr val="005BBB"/>
              </a:solidFill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910338" y="2429488"/>
            <a:ext cx="7323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5BBB"/>
                </a:solidFill>
              </a:rPr>
              <a:t>Chain compaction and increased inner-sphere ion binding drive lower-critical solution temperature (LCST)-type phase separation.</a:t>
            </a:r>
            <a:endParaRPr sz="1600">
              <a:solidFill>
                <a:srgbClr val="005BBB"/>
              </a:solidFill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900163" y="3782748"/>
            <a:ext cx="7323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5BBB"/>
                </a:solidFill>
              </a:rPr>
              <a:t>RNA phase separation at higher temperatures may be functionally relevant for RNA catalysis in organisms that thrive under extreme conditions.</a:t>
            </a:r>
            <a:endParaRPr sz="1600">
              <a:solidFill>
                <a:srgbClr val="005BBB"/>
              </a:solidFill>
            </a:endParaRPr>
          </a:p>
        </p:txBody>
      </p:sp>
      <p:sp>
        <p:nvSpPr>
          <p:cNvPr id="280" name="Google Shape;280;p31"/>
          <p:cNvSpPr/>
          <p:nvPr/>
        </p:nvSpPr>
        <p:spPr>
          <a:xfrm rot="5400000">
            <a:off x="4335200" y="1918575"/>
            <a:ext cx="405600" cy="46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9A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932300" y="3782723"/>
            <a:ext cx="7211400" cy="70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1"/>
          <p:cNvSpPr/>
          <p:nvPr/>
        </p:nvSpPr>
        <p:spPr>
          <a:xfrm rot="5400000">
            <a:off x="4335200" y="3287998"/>
            <a:ext cx="405600" cy="46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3" name="Google Shape;283;p31"/>
          <p:cNvCxnSpPr/>
          <p:nvPr/>
        </p:nvCxnSpPr>
        <p:spPr>
          <a:xfrm>
            <a:off x="788075" y="3268100"/>
            <a:ext cx="750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84" name="Google Shape;284;p31"/>
          <p:cNvSpPr txBox="1"/>
          <p:nvPr/>
        </p:nvSpPr>
        <p:spPr>
          <a:xfrm>
            <a:off x="932288" y="3798935"/>
            <a:ext cx="7323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5BBB"/>
                </a:solidFill>
              </a:rPr>
              <a:t>What roles do </a:t>
            </a:r>
            <a:r>
              <a:rPr lang="en" sz="1600" b="1" i="1">
                <a:solidFill>
                  <a:srgbClr val="005BBB"/>
                </a:solidFill>
              </a:rPr>
              <a:t>chain flexibility</a:t>
            </a:r>
            <a:r>
              <a:rPr lang="en" sz="1600">
                <a:solidFill>
                  <a:srgbClr val="005BBB"/>
                </a:solidFill>
              </a:rPr>
              <a:t> and </a:t>
            </a:r>
            <a:r>
              <a:rPr lang="en" sz="1600" b="1" i="1">
                <a:solidFill>
                  <a:srgbClr val="005BBB"/>
                </a:solidFill>
              </a:rPr>
              <a:t>ion dynamics</a:t>
            </a:r>
            <a:r>
              <a:rPr lang="en" sz="1600">
                <a:solidFill>
                  <a:srgbClr val="005BBB"/>
                </a:solidFill>
              </a:rPr>
              <a:t> play in modulating RNA reactivity and condensate behavior at elevated temperatures?</a:t>
            </a:r>
            <a:endParaRPr sz="1600">
              <a:solidFill>
                <a:srgbClr val="005BBB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90" name="Google Shape;290;p32"/>
          <p:cNvSpPr txBox="1"/>
          <p:nvPr/>
        </p:nvSpPr>
        <p:spPr>
          <a:xfrm>
            <a:off x="436225" y="425325"/>
            <a:ext cx="82512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5BBB"/>
                </a:solidFill>
              </a:rPr>
              <a:t>Acknowledgements</a:t>
            </a:r>
            <a:endParaRPr sz="2400" b="1">
              <a:solidFill>
                <a:srgbClr val="005BBB"/>
              </a:solidFill>
            </a:endParaRPr>
          </a:p>
        </p:txBody>
      </p:sp>
      <p:pic>
        <p:nvPicPr>
          <p:cNvPr id="291" name="Google Shape;2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50" y="1169350"/>
            <a:ext cx="3737124" cy="280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2"/>
          <p:cNvSpPr txBox="1"/>
          <p:nvPr/>
        </p:nvSpPr>
        <p:spPr>
          <a:xfrm>
            <a:off x="4519175" y="1136450"/>
            <a:ext cx="3935100" cy="3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5BBB"/>
                </a:solidFill>
              </a:rPr>
              <a:t>BioSim Lab @ UB</a:t>
            </a:r>
            <a:endParaRPr sz="1500" b="1">
              <a:solidFill>
                <a:srgbClr val="005BB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5BBB"/>
                </a:solidFill>
              </a:rPr>
              <a:t>Hung Nguyen</a:t>
            </a:r>
            <a:endParaRPr sz="1500" b="1">
              <a:solidFill>
                <a:srgbClr val="005BB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C9AFF"/>
                </a:solidFill>
              </a:rPr>
              <a:t>Lipika Baidya</a:t>
            </a:r>
            <a:endParaRPr sz="1500">
              <a:solidFill>
                <a:srgbClr val="3C9A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5BBB"/>
                </a:solidFill>
              </a:rPr>
              <a:t>Hiranmay Maity</a:t>
            </a:r>
            <a:endParaRPr sz="1500" b="1">
              <a:solidFill>
                <a:srgbClr val="005BB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C9AFF"/>
                </a:solidFill>
              </a:rPr>
              <a:t>Dibya Mohanta</a:t>
            </a:r>
            <a:endParaRPr sz="1500">
              <a:solidFill>
                <a:srgbClr val="3C9A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C9AFF"/>
                </a:solidFill>
              </a:rPr>
              <a:t>Samia Noor</a:t>
            </a:r>
            <a:endParaRPr sz="1500">
              <a:solidFill>
                <a:srgbClr val="3C9A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C9AFF"/>
                </a:solidFill>
              </a:rPr>
              <a:t>Lipika Baidya</a:t>
            </a:r>
            <a:endParaRPr sz="1500">
              <a:solidFill>
                <a:srgbClr val="3C9A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C9AFF"/>
                </a:solidFill>
              </a:rPr>
              <a:t>Ishola Abeeb Akinwumi</a:t>
            </a:r>
            <a:endParaRPr sz="1500">
              <a:solidFill>
                <a:srgbClr val="3C9A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C9AFF"/>
                </a:solidFill>
              </a:rPr>
              <a:t>Ahmed Aqeel Mohamed Akbar</a:t>
            </a:r>
            <a:endParaRPr sz="1500">
              <a:solidFill>
                <a:srgbClr val="3C9A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5BBB"/>
                </a:solidFill>
              </a:rPr>
              <a:t>MDAnalysis Travel Grant</a:t>
            </a:r>
            <a:endParaRPr sz="1500">
              <a:solidFill>
                <a:srgbClr val="005BB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5BBB"/>
                </a:solidFill>
              </a:rPr>
              <a:t>UB Center for Computational Research</a:t>
            </a:r>
            <a:endParaRPr sz="1500">
              <a:solidFill>
                <a:srgbClr val="005BB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5BBB"/>
                </a:solidFill>
              </a:rPr>
              <a:t>UB Research Foundation</a:t>
            </a:r>
            <a:endParaRPr sz="1500">
              <a:solidFill>
                <a:srgbClr val="005BB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228000" y="249900"/>
            <a:ext cx="86880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5BBB"/>
                </a:solidFill>
              </a:rPr>
              <a:t>Biomolecular Condensates Organize Cellular Biochemistry on Micron Scales</a:t>
            </a:r>
            <a:endParaRPr sz="2400" b="1">
              <a:solidFill>
                <a:srgbClr val="005BBB"/>
              </a:solidFill>
            </a:endParaRPr>
          </a:p>
        </p:txBody>
      </p:sp>
      <p:pic>
        <p:nvPicPr>
          <p:cNvPr id="74" name="Google Shape;74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75" y="1721963"/>
            <a:ext cx="3674875" cy="205807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8400" y="4789500"/>
            <a:ext cx="371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Li, Rosen, and colleagues</a:t>
            </a:r>
            <a:r>
              <a:rPr lang="en" sz="1000" i="1">
                <a:solidFill>
                  <a:schemeClr val="dk1"/>
                </a:solidFill>
              </a:rPr>
              <a:t>.</a:t>
            </a:r>
            <a:r>
              <a:rPr lang="en" sz="1000">
                <a:solidFill>
                  <a:schemeClr val="dk1"/>
                </a:solidFill>
              </a:rPr>
              <a:t> </a:t>
            </a:r>
            <a:r>
              <a:rPr lang="en" sz="1000" i="1">
                <a:solidFill>
                  <a:schemeClr val="dk1"/>
                </a:solidFill>
              </a:rPr>
              <a:t>Nature</a:t>
            </a:r>
            <a:r>
              <a:rPr lang="en" sz="1000">
                <a:solidFill>
                  <a:schemeClr val="dk1"/>
                </a:solidFill>
              </a:rPr>
              <a:t> </a:t>
            </a:r>
            <a:r>
              <a:rPr lang="en" sz="1000" b="1">
                <a:solidFill>
                  <a:schemeClr val="dk1"/>
                </a:solidFill>
              </a:rPr>
              <a:t>483</a:t>
            </a:r>
            <a:r>
              <a:rPr lang="en" sz="1000">
                <a:solidFill>
                  <a:schemeClr val="dk1"/>
                </a:solidFill>
              </a:rPr>
              <a:t>, 336–340 (2012).</a:t>
            </a:r>
            <a:endParaRPr sz="1000">
              <a:solidFill>
                <a:schemeClr val="dk1"/>
              </a:solidFill>
            </a:endParaRPr>
          </a:p>
        </p:txBody>
      </p:sp>
      <p:grpSp>
        <p:nvGrpSpPr>
          <p:cNvPr id="76" name="Google Shape;76;p16"/>
          <p:cNvGrpSpPr/>
          <p:nvPr/>
        </p:nvGrpSpPr>
        <p:grpSpPr>
          <a:xfrm>
            <a:off x="4072075" y="1515725"/>
            <a:ext cx="5013700" cy="2746550"/>
            <a:chOff x="4072075" y="1515725"/>
            <a:chExt cx="5013700" cy="2746550"/>
          </a:xfrm>
        </p:grpSpPr>
        <p:pic>
          <p:nvPicPr>
            <p:cNvPr id="77" name="Google Shape;77;p16"/>
            <p:cNvPicPr preferRelativeResize="0"/>
            <p:nvPr/>
          </p:nvPicPr>
          <p:blipFill rotWithShape="1">
            <a:blip r:embed="rId5">
              <a:alphaModFix/>
            </a:blip>
            <a:srcRect l="2789" t="12969" b="28502"/>
            <a:stretch/>
          </p:blipFill>
          <p:spPr>
            <a:xfrm>
              <a:off x="4072075" y="1515725"/>
              <a:ext cx="4895250" cy="2470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16"/>
            <p:cNvSpPr txBox="1"/>
            <p:nvPr/>
          </p:nvSpPr>
          <p:spPr>
            <a:xfrm>
              <a:off x="7749875" y="3986275"/>
              <a:ext cx="1335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Scale bars, 20 μm</a:t>
              </a:r>
              <a:endParaRPr sz="11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228000" y="272925"/>
            <a:ext cx="8688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5BBB"/>
                </a:solidFill>
              </a:rPr>
              <a:t>Multivalent Interactions Promote Phase Separation</a:t>
            </a:r>
            <a:endParaRPr sz="2400" b="1">
              <a:solidFill>
                <a:srgbClr val="005BBB"/>
              </a:solidFill>
            </a:endParaRPr>
          </a:p>
        </p:txBody>
      </p:sp>
      <p:grpSp>
        <p:nvGrpSpPr>
          <p:cNvPr id="84" name="Google Shape;84;p17"/>
          <p:cNvGrpSpPr/>
          <p:nvPr/>
        </p:nvGrpSpPr>
        <p:grpSpPr>
          <a:xfrm>
            <a:off x="659962" y="1545934"/>
            <a:ext cx="4266583" cy="2955439"/>
            <a:chOff x="2573975" y="1062450"/>
            <a:chExt cx="3996051" cy="2782375"/>
          </a:xfrm>
        </p:grpSpPr>
        <p:pic>
          <p:nvPicPr>
            <p:cNvPr id="85" name="Google Shape;85;p17"/>
            <p:cNvPicPr preferRelativeResize="0"/>
            <p:nvPr/>
          </p:nvPicPr>
          <p:blipFill rotWithShape="1">
            <a:blip r:embed="rId3">
              <a:alphaModFix/>
            </a:blip>
            <a:srcRect b="27182"/>
            <a:stretch/>
          </p:blipFill>
          <p:spPr>
            <a:xfrm>
              <a:off x="2573975" y="1062450"/>
              <a:ext cx="3996051" cy="278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7"/>
            <p:cNvSpPr/>
            <p:nvPr/>
          </p:nvSpPr>
          <p:spPr>
            <a:xfrm>
              <a:off x="2573975" y="1144700"/>
              <a:ext cx="115800" cy="115800"/>
            </a:xfrm>
            <a:prstGeom prst="rect">
              <a:avLst/>
            </a:prstGeom>
            <a:solidFill>
              <a:srgbClr val="FFFFFF"/>
            </a:solidFill>
            <a:ln w="15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9500" tIns="149500" rIns="149500" bIns="1495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89"/>
            </a:p>
          </p:txBody>
        </p:sp>
      </p:grpSp>
      <p:sp>
        <p:nvSpPr>
          <p:cNvPr id="87" name="Google Shape;87;p17"/>
          <p:cNvSpPr txBox="1"/>
          <p:nvPr/>
        </p:nvSpPr>
        <p:spPr>
          <a:xfrm>
            <a:off x="1980300" y="863700"/>
            <a:ext cx="5183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5BBB"/>
                </a:solidFill>
              </a:rPr>
              <a:t>Concentrate molecules without surrounding membrane</a:t>
            </a:r>
            <a:endParaRPr sz="1600">
              <a:solidFill>
                <a:srgbClr val="005BBB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5491925" y="1735325"/>
            <a:ext cx="175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5BBB"/>
                </a:solidFill>
              </a:rPr>
              <a:t>π-π interactions</a:t>
            </a:r>
            <a:endParaRPr sz="1600">
              <a:solidFill>
                <a:srgbClr val="005BBB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5491925" y="2283292"/>
            <a:ext cx="249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5BBB"/>
                </a:solidFill>
              </a:rPr>
              <a:t>Cation-anion interactions</a:t>
            </a:r>
            <a:endParaRPr sz="1600">
              <a:solidFill>
                <a:srgbClr val="005BBB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5491925" y="2831258"/>
            <a:ext cx="249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5BBB"/>
                </a:solidFill>
              </a:rPr>
              <a:t>Dipole-dipole</a:t>
            </a:r>
            <a:endParaRPr sz="1600">
              <a:solidFill>
                <a:srgbClr val="005BBB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5491925" y="3379225"/>
            <a:ext cx="249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5BBB"/>
                </a:solidFill>
              </a:rPr>
              <a:t>Cation-π interactions</a:t>
            </a:r>
            <a:endParaRPr sz="1600">
              <a:solidFill>
                <a:srgbClr val="005BBB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0" y="4798800"/>
            <a:ext cx="451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Banani, Lee, Hyman, and Rosen </a:t>
            </a:r>
            <a:r>
              <a:rPr lang="en" sz="1000" i="1">
                <a:solidFill>
                  <a:schemeClr val="dk1"/>
                </a:solidFill>
              </a:rPr>
              <a:t>Nat Rev Mol Cell Biol</a:t>
            </a:r>
            <a:r>
              <a:rPr lang="en" sz="1000">
                <a:solidFill>
                  <a:schemeClr val="dk1"/>
                </a:solidFill>
              </a:rPr>
              <a:t> </a:t>
            </a:r>
            <a:r>
              <a:rPr lang="en" sz="1000" b="1">
                <a:solidFill>
                  <a:schemeClr val="dk1"/>
                </a:solidFill>
              </a:rPr>
              <a:t>18</a:t>
            </a:r>
            <a:r>
              <a:rPr lang="en" sz="1000">
                <a:solidFill>
                  <a:schemeClr val="dk1"/>
                </a:solidFill>
              </a:rPr>
              <a:t>, 285–298 (2017)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228000" y="272925"/>
            <a:ext cx="8688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5BBB"/>
                </a:solidFill>
              </a:rPr>
              <a:t>Multivalent Interactions Promote Phase Separation</a:t>
            </a:r>
            <a:endParaRPr sz="2400" b="1">
              <a:solidFill>
                <a:srgbClr val="005BBB"/>
              </a:solidFill>
            </a:endParaRPr>
          </a:p>
        </p:txBody>
      </p:sp>
      <p:grpSp>
        <p:nvGrpSpPr>
          <p:cNvPr id="98" name="Google Shape;98;p18"/>
          <p:cNvGrpSpPr/>
          <p:nvPr/>
        </p:nvGrpSpPr>
        <p:grpSpPr>
          <a:xfrm>
            <a:off x="946475" y="943050"/>
            <a:ext cx="2943650" cy="3437451"/>
            <a:chOff x="935875" y="932475"/>
            <a:chExt cx="2943650" cy="3437451"/>
          </a:xfrm>
        </p:grpSpPr>
        <p:pic>
          <p:nvPicPr>
            <p:cNvPr id="99" name="Google Shape;9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6263" y="932475"/>
              <a:ext cx="2842864" cy="1930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35875" y="2885100"/>
              <a:ext cx="2943650" cy="1484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8"/>
            <p:cNvSpPr/>
            <p:nvPr/>
          </p:nvSpPr>
          <p:spPr>
            <a:xfrm>
              <a:off x="1026850" y="1175900"/>
              <a:ext cx="264600" cy="232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8"/>
          <p:cNvSpPr txBox="1"/>
          <p:nvPr/>
        </p:nvSpPr>
        <p:spPr>
          <a:xfrm>
            <a:off x="1063650" y="4424375"/>
            <a:ext cx="2709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Jain and Vale</a:t>
            </a:r>
            <a:r>
              <a:rPr lang="en" sz="1000" i="1">
                <a:solidFill>
                  <a:schemeClr val="dk1"/>
                </a:solidFill>
              </a:rPr>
              <a:t>.</a:t>
            </a:r>
            <a:r>
              <a:rPr lang="en" sz="1000">
                <a:solidFill>
                  <a:schemeClr val="dk1"/>
                </a:solidFill>
              </a:rPr>
              <a:t> </a:t>
            </a:r>
            <a:r>
              <a:rPr lang="en" sz="1000" i="1">
                <a:solidFill>
                  <a:schemeClr val="dk1"/>
                </a:solidFill>
              </a:rPr>
              <a:t>Nature</a:t>
            </a:r>
            <a:r>
              <a:rPr lang="en" sz="1000">
                <a:solidFill>
                  <a:schemeClr val="dk1"/>
                </a:solidFill>
              </a:rPr>
              <a:t> </a:t>
            </a:r>
            <a:r>
              <a:rPr lang="en" sz="1000" b="1">
                <a:solidFill>
                  <a:schemeClr val="dk1"/>
                </a:solidFill>
              </a:rPr>
              <a:t>483</a:t>
            </a:r>
            <a:r>
              <a:rPr lang="en" sz="1000">
                <a:solidFill>
                  <a:schemeClr val="dk1"/>
                </a:solidFill>
              </a:rPr>
              <a:t>, 336–340 (2012)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03" name="Google Shape;103;p18" title="41557_2022_934_MOESM2_ESM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3650" y="1392050"/>
            <a:ext cx="2943601" cy="294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4403550" y="4424375"/>
            <a:ext cx="376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Nguyen, Hori, and Thirumalai</a:t>
            </a:r>
            <a:r>
              <a:rPr lang="en" sz="1000" i="1">
                <a:solidFill>
                  <a:schemeClr val="dk1"/>
                </a:solidFill>
              </a:rPr>
              <a:t>.</a:t>
            </a:r>
            <a:r>
              <a:rPr lang="en" sz="1000">
                <a:solidFill>
                  <a:schemeClr val="dk1"/>
                </a:solidFill>
              </a:rPr>
              <a:t> </a:t>
            </a:r>
            <a:r>
              <a:rPr lang="en" sz="1000" i="1">
                <a:solidFill>
                  <a:schemeClr val="dk1"/>
                </a:solidFill>
              </a:rPr>
              <a:t>Nat. Chem.</a:t>
            </a:r>
            <a:r>
              <a:rPr lang="en" sz="1000">
                <a:solidFill>
                  <a:schemeClr val="dk1"/>
                </a:solidFill>
              </a:rPr>
              <a:t> </a:t>
            </a:r>
            <a:r>
              <a:rPr lang="en" sz="1000" b="1">
                <a:solidFill>
                  <a:schemeClr val="dk1"/>
                </a:solidFill>
              </a:rPr>
              <a:t>14</a:t>
            </a:r>
            <a:r>
              <a:rPr lang="en" sz="1000">
                <a:solidFill>
                  <a:schemeClr val="dk1"/>
                </a:solidFill>
              </a:rPr>
              <a:t>, 775–785 (2022)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4108200" y="943050"/>
            <a:ext cx="4524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5BBB"/>
                </a:solidFill>
              </a:rPr>
              <a:t>Single-interaction site coarse-grained simulation</a:t>
            </a:r>
            <a:endParaRPr sz="1600">
              <a:solidFill>
                <a:srgbClr val="005BB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228000" y="2289600"/>
            <a:ext cx="8688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>
                <a:solidFill>
                  <a:srgbClr val="005BBB"/>
                </a:solidFill>
              </a:rPr>
              <a:t>What are the roles of Mg</a:t>
            </a:r>
            <a:r>
              <a:rPr lang="en" sz="2400" b="1" i="1" baseline="30000">
                <a:solidFill>
                  <a:srgbClr val="005BBB"/>
                </a:solidFill>
              </a:rPr>
              <a:t>2+</a:t>
            </a:r>
            <a:r>
              <a:rPr lang="en" sz="2400" b="1" i="1">
                <a:solidFill>
                  <a:srgbClr val="005BBB"/>
                </a:solidFill>
              </a:rPr>
              <a:t> in driving phase separation?</a:t>
            </a:r>
            <a:endParaRPr sz="2400" b="1" i="1">
              <a:solidFill>
                <a:srgbClr val="005BBB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/>
        </p:nvSpPr>
        <p:spPr>
          <a:xfrm>
            <a:off x="228000" y="272925"/>
            <a:ext cx="8688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5BBB"/>
                </a:solidFill>
              </a:rPr>
              <a:t>ssRNA Homopolymer Phase Separate with Mg</a:t>
            </a:r>
            <a:r>
              <a:rPr lang="en" sz="2400" b="1" baseline="30000">
                <a:solidFill>
                  <a:srgbClr val="005BBB"/>
                </a:solidFill>
              </a:rPr>
              <a:t>2+</a:t>
            </a:r>
            <a:endParaRPr sz="2400" b="1" baseline="30000">
              <a:solidFill>
                <a:srgbClr val="005BBB"/>
              </a:solidFill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00" y="2571750"/>
            <a:ext cx="4075800" cy="22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249" y="931301"/>
            <a:ext cx="2851898" cy="13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371000" y="4809425"/>
            <a:ext cx="4148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Tom, Onuchic, and Deniz. </a:t>
            </a:r>
            <a:r>
              <a:rPr lang="en" sz="1000" i="1">
                <a:solidFill>
                  <a:schemeClr val="dk1"/>
                </a:solidFill>
              </a:rPr>
              <a:t>J. Phys. Chem. B</a:t>
            </a:r>
            <a:r>
              <a:rPr lang="en" sz="1000">
                <a:solidFill>
                  <a:schemeClr val="dk1"/>
                </a:solidFill>
              </a:rPr>
              <a:t> </a:t>
            </a:r>
            <a:r>
              <a:rPr lang="en" sz="1000" b="1">
                <a:solidFill>
                  <a:schemeClr val="dk1"/>
                </a:solidFill>
              </a:rPr>
              <a:t>126</a:t>
            </a:r>
            <a:r>
              <a:rPr lang="en" sz="1000">
                <a:solidFill>
                  <a:schemeClr val="dk1"/>
                </a:solidFill>
              </a:rPr>
              <a:t>, 9715–9725 (2022)</a:t>
            </a:r>
            <a:endParaRPr sz="1000">
              <a:solidFill>
                <a:schemeClr val="dk1"/>
              </a:solidFill>
            </a:endParaRPr>
          </a:p>
        </p:txBody>
      </p:sp>
      <p:grpSp>
        <p:nvGrpSpPr>
          <p:cNvPr id="119" name="Google Shape;119;p20"/>
          <p:cNvGrpSpPr/>
          <p:nvPr/>
        </p:nvGrpSpPr>
        <p:grpSpPr>
          <a:xfrm>
            <a:off x="4833400" y="1001049"/>
            <a:ext cx="4306800" cy="4147076"/>
            <a:chOff x="4833400" y="1001049"/>
            <a:chExt cx="4306800" cy="4147076"/>
          </a:xfrm>
        </p:grpSpPr>
        <p:pic>
          <p:nvPicPr>
            <p:cNvPr id="120" name="Google Shape;120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20225" y="1490700"/>
              <a:ext cx="3974450" cy="314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20"/>
            <p:cNvSpPr txBox="1"/>
            <p:nvPr/>
          </p:nvSpPr>
          <p:spPr>
            <a:xfrm>
              <a:off x="4833400" y="1001049"/>
              <a:ext cx="4148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5BBB"/>
                  </a:solidFill>
                </a:rPr>
                <a:t>Lower Critical Solution Temperature (LCST)</a:t>
              </a:r>
              <a:endParaRPr sz="1600">
                <a:solidFill>
                  <a:srgbClr val="005BBB"/>
                </a:solidFill>
              </a:endParaRPr>
            </a:p>
          </p:txBody>
        </p:sp>
        <p:sp>
          <p:nvSpPr>
            <p:cNvPr id="122" name="Google Shape;122;p20"/>
            <p:cNvSpPr txBox="1"/>
            <p:nvPr/>
          </p:nvSpPr>
          <p:spPr>
            <a:xfrm>
              <a:off x="4833400" y="4809425"/>
              <a:ext cx="4306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5080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Wadsworth, Banerjee and colleagues. </a:t>
              </a:r>
              <a:r>
                <a:rPr lang="en" sz="1000" i="1">
                  <a:solidFill>
                    <a:schemeClr val="dk1"/>
                  </a:solidFill>
                </a:rPr>
                <a:t>Nat. Chem. </a:t>
              </a:r>
              <a:r>
                <a:rPr lang="en" sz="1000" b="1">
                  <a:solidFill>
                    <a:schemeClr val="dk1"/>
                  </a:solidFill>
                </a:rPr>
                <a:t>15</a:t>
              </a:r>
              <a:r>
                <a:rPr lang="en" sz="1000">
                  <a:solidFill>
                    <a:schemeClr val="dk1"/>
                  </a:solidFill>
                </a:rPr>
                <a:t>, 1693-1704 (2023)</a:t>
              </a:r>
              <a:endParaRPr sz="1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/>
        </p:nvSpPr>
        <p:spPr>
          <a:xfrm>
            <a:off x="228000" y="425325"/>
            <a:ext cx="8688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5BBB"/>
                </a:solidFill>
              </a:rPr>
              <a:t>Effective Interaction Potential Between Mg and Phosphate</a:t>
            </a:r>
            <a:endParaRPr sz="2400" b="1">
              <a:solidFill>
                <a:srgbClr val="005BBB"/>
              </a:solidFill>
            </a:endParaRPr>
          </a:p>
        </p:txBody>
      </p:sp>
      <p:grpSp>
        <p:nvGrpSpPr>
          <p:cNvPr id="128" name="Google Shape;128;p21"/>
          <p:cNvGrpSpPr/>
          <p:nvPr/>
        </p:nvGrpSpPr>
        <p:grpSpPr>
          <a:xfrm>
            <a:off x="2290563" y="1660250"/>
            <a:ext cx="1348813" cy="3103600"/>
            <a:chOff x="2290563" y="1660250"/>
            <a:chExt cx="1348813" cy="3103600"/>
          </a:xfrm>
        </p:grpSpPr>
        <p:grpSp>
          <p:nvGrpSpPr>
            <p:cNvPr id="129" name="Google Shape;129;p21"/>
            <p:cNvGrpSpPr/>
            <p:nvPr/>
          </p:nvGrpSpPr>
          <p:grpSpPr>
            <a:xfrm>
              <a:off x="2290563" y="1660250"/>
              <a:ext cx="1348800" cy="1532725"/>
              <a:chOff x="4833938" y="1488400"/>
              <a:chExt cx="1348800" cy="1532725"/>
            </a:xfrm>
          </p:grpSpPr>
          <p:pic>
            <p:nvPicPr>
              <p:cNvPr id="130" name="Google Shape;130;p21" title="inner-sphere-ion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978736" y="1488400"/>
                <a:ext cx="1059229" cy="9986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1" name="Google Shape;131;p21"/>
              <p:cNvSpPr txBox="1"/>
              <p:nvPr/>
            </p:nvSpPr>
            <p:spPr>
              <a:xfrm>
                <a:off x="4833938" y="2590025"/>
                <a:ext cx="13488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3C9AFF"/>
                    </a:solidFill>
                  </a:rPr>
                  <a:t>inner-sphere</a:t>
                </a:r>
                <a:endParaRPr sz="1600">
                  <a:solidFill>
                    <a:srgbClr val="3C9AFF"/>
                  </a:solidFill>
                </a:endParaRPr>
              </a:p>
            </p:txBody>
          </p:sp>
        </p:grpSp>
        <p:grpSp>
          <p:nvGrpSpPr>
            <p:cNvPr id="132" name="Google Shape;132;p21"/>
            <p:cNvGrpSpPr/>
            <p:nvPr/>
          </p:nvGrpSpPr>
          <p:grpSpPr>
            <a:xfrm>
              <a:off x="2290575" y="3231125"/>
              <a:ext cx="1348800" cy="1532725"/>
              <a:chOff x="6322500" y="1488400"/>
              <a:chExt cx="1348800" cy="1532725"/>
            </a:xfrm>
          </p:grpSpPr>
          <p:pic>
            <p:nvPicPr>
              <p:cNvPr id="133" name="Google Shape;133;p21" title="outer-sphere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381200" y="1488400"/>
                <a:ext cx="1267639" cy="1072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4" name="Google Shape;134;p21"/>
              <p:cNvSpPr txBox="1"/>
              <p:nvPr/>
            </p:nvSpPr>
            <p:spPr>
              <a:xfrm>
                <a:off x="6322500" y="2590025"/>
                <a:ext cx="13488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3C9AFF"/>
                    </a:solidFill>
                  </a:rPr>
                  <a:t>outer-sphere</a:t>
                </a:r>
                <a:endParaRPr sz="1600">
                  <a:solidFill>
                    <a:srgbClr val="3C9AFF"/>
                  </a:solidFill>
                </a:endParaRPr>
              </a:p>
            </p:txBody>
          </p:sp>
        </p:grpSp>
      </p:grpSp>
      <p:pic>
        <p:nvPicPr>
          <p:cNvPr id="135" name="Google Shape;135;p21" title="MgH2O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800" y="2282025"/>
            <a:ext cx="1577017" cy="12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436248" y="989625"/>
            <a:ext cx="505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5BBB"/>
                </a:solidFill>
              </a:rPr>
              <a:t>Neutralizing negatively charged phosphate backbone</a:t>
            </a:r>
            <a:endParaRPr sz="1600">
              <a:solidFill>
                <a:srgbClr val="005BBB"/>
              </a:solidFill>
            </a:endParaRPr>
          </a:p>
        </p:txBody>
      </p:sp>
      <p:grpSp>
        <p:nvGrpSpPr>
          <p:cNvPr id="137" name="Google Shape;137;p21"/>
          <p:cNvGrpSpPr/>
          <p:nvPr/>
        </p:nvGrpSpPr>
        <p:grpSpPr>
          <a:xfrm>
            <a:off x="4342781" y="1528908"/>
            <a:ext cx="4801219" cy="3625817"/>
            <a:chOff x="4342781" y="1528908"/>
            <a:chExt cx="4801219" cy="3625817"/>
          </a:xfrm>
        </p:grpSpPr>
        <p:pic>
          <p:nvPicPr>
            <p:cNvPr id="138" name="Google Shape;138;p21" title="Temperature-dependent-PMF.png"/>
            <p:cNvPicPr preferRelativeResize="0"/>
            <p:nvPr/>
          </p:nvPicPr>
          <p:blipFill rotWithShape="1">
            <a:blip r:embed="rId6">
              <a:alphaModFix/>
            </a:blip>
            <a:srcRect b="78878"/>
            <a:stretch/>
          </p:blipFill>
          <p:spPr>
            <a:xfrm>
              <a:off x="4422930" y="1528908"/>
              <a:ext cx="3741370" cy="642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21"/>
            <p:cNvSpPr txBox="1"/>
            <p:nvPr/>
          </p:nvSpPr>
          <p:spPr>
            <a:xfrm>
              <a:off x="4923300" y="4800725"/>
              <a:ext cx="4220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7620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Nguyen, Hori, and Thirumalai. </a:t>
              </a:r>
              <a:r>
                <a:rPr lang="en" sz="1100" i="1">
                  <a:solidFill>
                    <a:schemeClr val="dk1"/>
                  </a:solidFill>
                </a:rPr>
                <a:t>PNAS</a:t>
              </a:r>
              <a:r>
                <a:rPr lang="en" sz="1100">
                  <a:solidFill>
                    <a:schemeClr val="dk1"/>
                  </a:solidFill>
                </a:rPr>
                <a:t> </a:t>
              </a:r>
              <a:r>
                <a:rPr lang="en" sz="1100" b="1">
                  <a:solidFill>
                    <a:schemeClr val="dk1"/>
                  </a:solidFill>
                </a:rPr>
                <a:t>116</a:t>
              </a:r>
              <a:r>
                <a:rPr lang="en" sz="1100">
                  <a:solidFill>
                    <a:schemeClr val="dk1"/>
                  </a:solidFill>
                </a:rPr>
                <a:t>, 21022–21030 (2019)</a:t>
              </a:r>
              <a:endParaRPr sz="1100">
                <a:solidFill>
                  <a:schemeClr val="dk1"/>
                </a:solidFill>
              </a:endParaRPr>
            </a:p>
          </p:txBody>
        </p:sp>
        <p:pic>
          <p:nvPicPr>
            <p:cNvPr id="140" name="Google Shape;140;p21" title="Mg-P_effective-potential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42781" y="2267556"/>
              <a:ext cx="3901649" cy="24369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/>
        </p:nvSpPr>
        <p:spPr>
          <a:xfrm>
            <a:off x="146100" y="409450"/>
            <a:ext cx="88518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5BBB"/>
                </a:solidFill>
              </a:rPr>
              <a:t>Base-base Stacking Stabilizes ssRNA Secondary Structure</a:t>
            </a:r>
            <a:endParaRPr sz="2400" b="1">
              <a:solidFill>
                <a:srgbClr val="005BBB"/>
              </a:solidFill>
            </a:endParaRPr>
          </a:p>
        </p:txBody>
      </p:sp>
      <p:grpSp>
        <p:nvGrpSpPr>
          <p:cNvPr id="146" name="Google Shape;146;p22"/>
          <p:cNvGrpSpPr/>
          <p:nvPr/>
        </p:nvGrpSpPr>
        <p:grpSpPr>
          <a:xfrm>
            <a:off x="5726888" y="1624334"/>
            <a:ext cx="3008660" cy="2113393"/>
            <a:chOff x="10860162" y="1026269"/>
            <a:chExt cx="2661824" cy="1869763"/>
          </a:xfrm>
        </p:grpSpPr>
        <p:pic>
          <p:nvPicPr>
            <p:cNvPr id="147" name="Google Shape;147;p22" title="stacking-parameterization.png"/>
            <p:cNvPicPr preferRelativeResize="0"/>
            <p:nvPr/>
          </p:nvPicPr>
          <p:blipFill rotWithShape="1">
            <a:blip r:embed="rId3">
              <a:alphaModFix/>
            </a:blip>
            <a:srcRect t="66955"/>
            <a:stretch/>
          </p:blipFill>
          <p:spPr>
            <a:xfrm>
              <a:off x="10860162" y="1026269"/>
              <a:ext cx="2661824" cy="18697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22"/>
            <p:cNvSpPr/>
            <p:nvPr/>
          </p:nvSpPr>
          <p:spPr>
            <a:xfrm>
              <a:off x="11713163" y="1157550"/>
              <a:ext cx="101400" cy="96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D5A6BD"/>
            </a:solidFill>
            <a:ln>
              <a:noFill/>
            </a:ln>
          </p:spPr>
          <p:txBody>
            <a:bodyPr spcFirstLastPara="1" wrap="square" lIns="103350" tIns="103350" rIns="103350" bIns="10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2"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11944713" y="1230425"/>
              <a:ext cx="101400" cy="96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D5A6BD"/>
            </a:solidFill>
            <a:ln>
              <a:noFill/>
            </a:ln>
          </p:spPr>
          <p:txBody>
            <a:bodyPr spcFirstLastPara="1" wrap="square" lIns="103350" tIns="103350" rIns="103350" bIns="10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2"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12190913" y="1494200"/>
              <a:ext cx="101400" cy="96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D5A6BD"/>
            </a:solidFill>
            <a:ln>
              <a:noFill/>
            </a:ln>
          </p:spPr>
          <p:txBody>
            <a:bodyPr spcFirstLastPara="1" wrap="square" lIns="103350" tIns="103350" rIns="103350" bIns="10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82"/>
            </a:p>
          </p:txBody>
        </p:sp>
      </p:grpSp>
      <p:grpSp>
        <p:nvGrpSpPr>
          <p:cNvPr id="151" name="Google Shape;151;p22"/>
          <p:cNvGrpSpPr/>
          <p:nvPr/>
        </p:nvGrpSpPr>
        <p:grpSpPr>
          <a:xfrm>
            <a:off x="747100" y="1346761"/>
            <a:ext cx="4821577" cy="2771162"/>
            <a:chOff x="747100" y="1346761"/>
            <a:chExt cx="4821577" cy="2771162"/>
          </a:xfrm>
        </p:grpSpPr>
        <p:pic>
          <p:nvPicPr>
            <p:cNvPr id="152" name="Google Shape;152;p22" title="AA-dimer-cg-aa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7100" y="1661471"/>
              <a:ext cx="1752725" cy="192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2"/>
            <p:cNvPicPr preferRelativeResize="0"/>
            <p:nvPr/>
          </p:nvPicPr>
          <p:blipFill rotWithShape="1">
            <a:blip r:embed="rId5">
              <a:alphaModFix/>
            </a:blip>
            <a:srcRect l="20207" t="16154" r="5773" b="11176"/>
            <a:stretch/>
          </p:blipFill>
          <p:spPr>
            <a:xfrm>
              <a:off x="2965476" y="1346761"/>
              <a:ext cx="2603201" cy="25557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4" name="Google Shape;154;p22"/>
            <p:cNvGrpSpPr/>
            <p:nvPr/>
          </p:nvGrpSpPr>
          <p:grpSpPr>
            <a:xfrm>
              <a:off x="1420659" y="3795976"/>
              <a:ext cx="3254430" cy="321948"/>
              <a:chOff x="1389500" y="3119650"/>
              <a:chExt cx="2417135" cy="239100"/>
            </a:xfrm>
          </p:grpSpPr>
          <p:sp>
            <p:nvSpPr>
              <p:cNvPr id="155" name="Google Shape;155;p22"/>
              <p:cNvSpPr/>
              <p:nvPr/>
            </p:nvSpPr>
            <p:spPr>
              <a:xfrm>
                <a:off x="3303125" y="3119650"/>
                <a:ext cx="486600" cy="239100"/>
              </a:xfrm>
              <a:prstGeom prst="rect">
                <a:avLst/>
              </a:pr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123100" tIns="123100" rIns="123100" bIns="1231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85"/>
              </a:p>
            </p:txBody>
          </p:sp>
          <p:sp>
            <p:nvSpPr>
              <p:cNvPr id="156" name="Google Shape;156;p22"/>
              <p:cNvSpPr/>
              <p:nvPr/>
            </p:nvSpPr>
            <p:spPr>
              <a:xfrm>
                <a:off x="2387900" y="3119650"/>
                <a:ext cx="243300" cy="239100"/>
              </a:xfrm>
              <a:prstGeom prst="rect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123100" tIns="123100" rIns="123100" bIns="1231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85"/>
              </a:p>
            </p:txBody>
          </p:sp>
          <p:pic>
            <p:nvPicPr>
              <p:cNvPr id="157" name="Google Shape;157;p22" descr="{&quot;mathml&quot;:&quot;&lt;math style=\&quot;font-family:stix;font-size:16px;\&quot; xmlns=\&quot;http://www.w3.org/1998/Math/MathML\&quot;&gt;&lt;mstyle mathsize=\&quot;16px\&quot;&gt;&lt;mi&gt;&amp;#x394;&lt;/mi&gt;&lt;mi&gt;G&lt;/mi&gt;&lt;mo&gt;&amp;#xA0;&lt;/mo&gt;&lt;mo&gt;=&lt;/mo&gt;&lt;mo&gt;&amp;#xA0;&lt;/mo&gt;&lt;mo&gt;-&lt;/mo&gt;&lt;msub&gt;&lt;mi&gt;k&lt;/mi&gt;&lt;mi&gt;B&lt;/mi&gt;&lt;/msub&gt;&lt;mi&gt;T&lt;/mi&gt;&lt;mo&gt;&amp;#xA0;&lt;/mo&gt;&lt;mi&gt;ln&lt;/mi&gt;&lt;mfenced&gt;&lt;mi&gt;p&lt;/mi&gt;&lt;/mfenced&gt;&lt;mo&gt;&amp;#xA0;&lt;/mo&gt;&lt;mo&gt;+&lt;/mo&gt;&lt;mo&gt;&amp;#xA0;&lt;/mo&gt;&lt;msub&gt;&lt;mi&gt;k&lt;/mi&gt;&lt;mi&gt;B&lt;/mi&gt;&lt;/msub&gt;&lt;mi&gt;T&lt;/mi&gt;&lt;mo&gt;&amp;#xA0;&lt;/mo&gt;&lt;mi&gt;ln&lt;/mi&gt;&lt;mfenced&gt;&lt;mrow&gt;&lt;mn&gt;1&lt;/mn&gt;&lt;mo&gt;-&lt;/mo&gt;&lt;mi&gt;p&lt;/mi&gt;&lt;/mrow&gt;&lt;/mfenced&gt;&lt;/mstyle&gt;&lt;/math&gt;&quot;,&quot;truncated&quot;:false}" title="capital delta G space equals space minus k subscript B T space ln open parentheses p close parentheses space plus space k subscript B T space ln open parentheses 1 minus p close parentheses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389500" y="3163012"/>
                <a:ext cx="2417135" cy="1687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146100" y="409450"/>
            <a:ext cx="88518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5BBB"/>
                </a:solidFill>
              </a:rPr>
              <a:t>ssRNAs Compact in the Presence of Mg</a:t>
            </a:r>
            <a:r>
              <a:rPr lang="en" sz="2400" b="1" baseline="30000">
                <a:solidFill>
                  <a:srgbClr val="005BBB"/>
                </a:solidFill>
              </a:rPr>
              <a:t>2+</a:t>
            </a:r>
            <a:r>
              <a:rPr lang="en" sz="2400" b="1">
                <a:solidFill>
                  <a:srgbClr val="005BBB"/>
                </a:solidFill>
              </a:rPr>
              <a:t> and Na</a:t>
            </a:r>
            <a:r>
              <a:rPr lang="en" sz="2400" b="1" baseline="30000">
                <a:solidFill>
                  <a:srgbClr val="005BBB"/>
                </a:solidFill>
              </a:rPr>
              <a:t>+</a:t>
            </a:r>
            <a:endParaRPr sz="2400" b="1" baseline="30000">
              <a:solidFill>
                <a:srgbClr val="005BBB"/>
              </a:solidFill>
            </a:endParaRPr>
          </a:p>
        </p:txBody>
      </p:sp>
      <p:pic>
        <p:nvPicPr>
          <p:cNvPr id="163" name="Google Shape;163;p23" title="x-ray-scatter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676" y="1241388"/>
            <a:ext cx="3088625" cy="37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 title="R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525" y="1664726"/>
            <a:ext cx="4033526" cy="222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567</Words>
  <Application>Microsoft Macintosh PowerPoint</Application>
  <PresentationFormat>On-screen Show (16:9)</PresentationFormat>
  <Paragraphs>89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Peter Zhang</cp:lastModifiedBy>
  <cp:revision>1</cp:revision>
  <dcterms:modified xsi:type="dcterms:W3CDTF">2025-11-09T06:28:00Z</dcterms:modified>
</cp:coreProperties>
</file>